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1"/>
  </p:notesMasterIdLst>
  <p:sldIdLst>
    <p:sldId id="256" r:id="rId2"/>
    <p:sldId id="272" r:id="rId3"/>
    <p:sldId id="282" r:id="rId4"/>
    <p:sldId id="279" r:id="rId5"/>
    <p:sldId id="273" r:id="rId6"/>
    <p:sldId id="277" r:id="rId7"/>
    <p:sldId id="280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3" r:id="rId16"/>
    <p:sldId id="290" r:id="rId17"/>
    <p:sldId id="291" r:id="rId18"/>
    <p:sldId id="292" r:id="rId19"/>
    <p:sldId id="294" r:id="rId20"/>
  </p:sldIdLst>
  <p:sldSz cx="9144000" cy="6858000" type="screen4x3"/>
  <p:notesSz cx="9144000" cy="6858000"/>
  <p:embeddedFontLst>
    <p:embeddedFont>
      <p:font typeface="SimSun" panose="02010600030101010101" pitchFamily="2" charset="-122"/>
      <p:regular r:id="rId22"/>
    </p:embeddedFont>
    <p:embeddedFont>
      <p:font typeface="Palatino Linotype" panose="02040502050505030304" pitchFamily="18" charset="0"/>
      <p:regular r:id="rId23"/>
      <p:bold r:id="rId24"/>
      <p:italic r:id="rId25"/>
      <p:boldItalic r:id="rId26"/>
    </p:embeddedFont>
    <p:embeddedFont>
      <p:font typeface="SimSun" panose="02010600030101010101" pitchFamily="2" charset="-122"/>
      <p:regular r:id="rId22"/>
    </p:embeddedFont>
    <p:embeddedFont>
      <p:font typeface="Comic Sans MS" panose="030F0702030302020204" pitchFamily="66" charset="0"/>
      <p:regular r:id="rId27"/>
      <p:bold r:id="rId28"/>
      <p:italic r:id="rId29"/>
      <p:bold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Tahoma" panose="020B0604030504040204" pitchFamily="34" charset="0"/>
      <p:regular r:id="rId35"/>
      <p:bold r:id="rId3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2621" autoAdjust="0"/>
  </p:normalViewPr>
  <p:slideViewPr>
    <p:cSldViewPr>
      <p:cViewPr varScale="1">
        <p:scale>
          <a:sx n="70" d="100"/>
          <a:sy n="70" d="100"/>
        </p:scale>
        <p:origin x="1386" y="6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F17544-F00A-4E8A-B6AB-84EDBBD9B6B2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677B2-85BF-4CCE-9009-A0F4D1F69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132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ru-RU" altLang="zh-CN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свойства сплавов с эффектом памяти формы представлены в координатах сила-деформация –температура –</a:t>
            </a:r>
            <a:r>
              <a:rPr lang="ru-RU" altLang="zh-CN" dirty="0" err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altLang="zh-CN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C835F6B-3E30-4F81-89B6-106217103D08}" type="slidenum">
              <a:rPr lang="ru-RU" altLang="ru-RU" smtClean="0"/>
              <a:pPr/>
              <a:t>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503400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981E8B7-6AED-407C-B32A-D75827CFA4E8}" type="slidenum">
              <a:rPr lang="ru-RU" altLang="ru-RU" smtClean="0"/>
              <a:pPr/>
              <a:t>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733462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981E8B7-6AED-407C-B32A-D75827CFA4E8}" type="slidenum">
              <a:rPr lang="ru-RU" altLang="ru-RU" smtClean="0"/>
              <a:pPr/>
              <a:t>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836912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981E8B7-6AED-407C-B32A-D75827CFA4E8}" type="slidenum">
              <a:rPr lang="ru-RU" altLang="ru-RU" smtClean="0"/>
              <a:pPr/>
              <a:t>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754027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981E8B7-6AED-407C-B32A-D75827CFA4E8}" type="slidenum">
              <a:rPr lang="ru-RU" altLang="ru-RU" smtClean="0"/>
              <a:pPr/>
              <a:t>10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31850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981E8B7-6AED-407C-B32A-D75827CFA4E8}" type="slidenum">
              <a:rPr lang="ru-RU" altLang="ru-RU" smtClean="0"/>
              <a:pPr/>
              <a:t>11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90919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981E8B7-6AED-407C-B32A-D75827CFA4E8}" type="slidenum">
              <a:rPr lang="ru-RU" altLang="ru-RU" smtClean="0"/>
              <a:pPr/>
              <a:t>12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982259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981E8B7-6AED-407C-B32A-D75827CFA4E8}" type="slidenum">
              <a:rPr lang="ru-RU" altLang="ru-RU" smtClean="0"/>
              <a:pPr/>
              <a:t>13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871579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981E8B7-6AED-407C-B32A-D75827CFA4E8}" type="slidenum">
              <a:rPr lang="ru-RU" altLang="ru-RU" smtClean="0"/>
              <a:pPr/>
              <a:t>14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14737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981E8B7-6AED-407C-B32A-D75827CFA4E8}" type="slidenum">
              <a:rPr lang="ru-RU" altLang="ru-RU" smtClean="0"/>
              <a:pPr/>
              <a:t>15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3270936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981E8B7-6AED-407C-B32A-D75827CFA4E8}" type="slidenum">
              <a:rPr lang="ru-RU" altLang="ru-RU" smtClean="0"/>
              <a:pPr/>
              <a:t>16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654214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981E8B7-6AED-407C-B32A-D75827CFA4E8}" type="slidenum">
              <a:rPr lang="ru-RU" altLang="ru-RU" smtClean="0"/>
              <a:pPr/>
              <a:t>17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085008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981E8B7-6AED-407C-B32A-D75827CFA4E8}" type="slidenum">
              <a:rPr lang="ru-RU" altLang="ru-RU" smtClean="0"/>
              <a:pPr/>
              <a:t>18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7100743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981E8B7-6AED-407C-B32A-D75827CFA4E8}" type="slidenum">
              <a:rPr lang="ru-RU" altLang="ru-RU" smtClean="0"/>
              <a:pPr/>
              <a:t>19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70830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34726" y="1303756"/>
            <a:ext cx="7074547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D0D0D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41785" y="3938904"/>
            <a:ext cx="5060429" cy="1000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D0D0D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F5897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F5897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F5897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9" y="0"/>
            <a:ext cx="9143860" cy="685634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58339" y="6497446"/>
            <a:ext cx="83819" cy="8458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70115" y="6497446"/>
            <a:ext cx="83819" cy="8458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72430" y="556996"/>
            <a:ext cx="4599139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2F5897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4353" y="1210945"/>
            <a:ext cx="6393180" cy="2418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microsoft.com/office/2007/relationships/hdphoto" Target="../media/hdphoto3.wdp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12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12.png"/><Relationship Id="rId7" Type="http://schemas.microsoft.com/office/2007/relationships/hdphoto" Target="../media/hdphoto6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microsoft.com/office/2007/relationships/hdphoto" Target="../media/hdphoto5.wdp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Сергей\Downloads\IMG_04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2971800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Эффект памяти формы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      на примере </a:t>
            </a:r>
            <a:r>
              <a:rPr lang="ru-RU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нитинола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599" y="457200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ГОУ ВО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Ухтинский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государственный технический университет  (УГТУ)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6413" y="5562600"/>
            <a:ext cx="80355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Богданов Н. П – канд. физ.-мат. наук., доцент кафедры физики и химии 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Крючков С.В. – канд.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наук, доцент кафедры механики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0" y="-160664"/>
            <a:ext cx="2608210" cy="2370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Сергей\Downloads\IMG_04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58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3085514" y="407732"/>
            <a:ext cx="320838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Comic Sans MS" panose="030F0702030302020204" pitchFamily="66" charset="0"/>
                <a:cs typeface="Times New Roman" panose="02020603050405020304" pitchFamily="18" charset="0"/>
              </a:rPr>
              <a:t>Введение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38199" y="994112"/>
            <a:ext cx="770301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Comic Sans MS" panose="030F0702030302020204" pitchFamily="66" charset="0"/>
              </a:rPr>
              <a:t>	</a:t>
            </a:r>
            <a:r>
              <a:rPr lang="ru-RU" sz="2000" dirty="0" smtClean="0">
                <a:latin typeface="Comic Sans MS" panose="030F0702030302020204" pitchFamily="66" charset="0"/>
              </a:rPr>
              <a:t>Интерес </a:t>
            </a:r>
            <a:r>
              <a:rPr lang="ru-RU" sz="2000" dirty="0">
                <a:latin typeface="Comic Sans MS" panose="030F0702030302020204" pitchFamily="66" charset="0"/>
              </a:rPr>
              <a:t>к </a:t>
            </a:r>
            <a:r>
              <a:rPr lang="ru-RU" sz="2000" dirty="0" smtClean="0">
                <a:latin typeface="Comic Sans MS" panose="030F0702030302020204" pitchFamily="66" charset="0"/>
              </a:rPr>
              <a:t>изучению особых сплавов возник </a:t>
            </a:r>
            <a:r>
              <a:rPr lang="ru-RU" sz="2000" dirty="0">
                <a:latin typeface="Comic Sans MS" panose="030F0702030302020204" pitchFamily="66" charset="0"/>
              </a:rPr>
              <a:t>после сообщения на одной из научных конференций в 1962 г. </a:t>
            </a:r>
            <a:endParaRPr lang="ru-RU" sz="2000" dirty="0" smtClean="0">
              <a:latin typeface="Comic Sans MS" panose="030F0702030302020204" pitchFamily="66" charset="0"/>
            </a:endParaRPr>
          </a:p>
          <a:p>
            <a:pPr algn="just"/>
            <a:r>
              <a:rPr lang="ru-RU" sz="2000" dirty="0" smtClean="0">
                <a:latin typeface="Comic Sans MS" panose="030F0702030302020204" pitchFamily="66" charset="0"/>
              </a:rPr>
              <a:t>У</a:t>
            </a:r>
            <a:r>
              <a:rPr lang="ru-RU" sz="2000" dirty="0">
                <a:latin typeface="Comic Sans MS" panose="030F0702030302020204" pitchFamily="66" charset="0"/>
              </a:rPr>
              <a:t>. </a:t>
            </a:r>
            <a:r>
              <a:rPr lang="ru-RU" sz="2000" dirty="0" err="1">
                <a:latin typeface="Comic Sans MS" panose="030F0702030302020204" pitchFamily="66" charset="0"/>
              </a:rPr>
              <a:t>Бюгером</a:t>
            </a:r>
            <a:r>
              <a:rPr lang="ru-RU" sz="2000" dirty="0">
                <a:latin typeface="Comic Sans MS" panose="030F0702030302020204" pitchFamily="66" charset="0"/>
              </a:rPr>
              <a:t> и Ф. </a:t>
            </a:r>
            <a:r>
              <a:rPr lang="ru-RU" sz="2000" dirty="0" err="1">
                <a:latin typeface="Comic Sans MS" panose="030F0702030302020204" pitchFamily="66" charset="0"/>
              </a:rPr>
              <a:t>Вангом</a:t>
            </a:r>
            <a:r>
              <a:rPr lang="ru-RU" sz="2000" dirty="0">
                <a:latin typeface="Comic Sans MS" panose="030F0702030302020204" pitchFamily="66" charset="0"/>
              </a:rPr>
              <a:t> об открытом ими материале, проявляющем память формы</a:t>
            </a:r>
            <a:r>
              <a:rPr lang="ru-RU" sz="2000" dirty="0" smtClean="0">
                <a:latin typeface="Comic Sans MS" panose="030F0702030302020204" pitchFamily="66" charset="0"/>
              </a:rPr>
              <a:t>. </a:t>
            </a:r>
            <a:r>
              <a:rPr lang="ru-RU" sz="2000" dirty="0">
                <a:latin typeface="Comic Sans MS" panose="030F0702030302020204" pitchFamily="66" charset="0"/>
              </a:rPr>
              <a:t>Эти ученые работали в военно-морской артиллерийской </a:t>
            </a:r>
            <a:r>
              <a:rPr lang="ru-RU" sz="2000" dirty="0" smtClean="0">
                <a:latin typeface="Comic Sans MS" panose="030F0702030302020204" pitchFamily="66" charset="0"/>
              </a:rPr>
              <a:t>лаборатории</a:t>
            </a:r>
            <a:r>
              <a:rPr lang="ru-RU" sz="2000" dirty="0">
                <a:latin typeface="Comic Sans MS" panose="030F0702030302020204" pitchFamily="66" charset="0"/>
              </a:rPr>
              <a:t> </a:t>
            </a:r>
            <a:r>
              <a:rPr lang="ru-RU" sz="2000" dirty="0" smtClean="0">
                <a:latin typeface="Comic Sans MS" panose="030F0702030302020204" pitchFamily="66" charset="0"/>
              </a:rPr>
              <a:t>и обратили </a:t>
            </a:r>
            <a:r>
              <a:rPr lang="ru-RU" sz="2000" dirty="0">
                <a:latin typeface="Comic Sans MS" panose="030F0702030302020204" pitchFamily="66" charset="0"/>
              </a:rPr>
              <a:t>внимание, что при </a:t>
            </a:r>
            <a:r>
              <a:rPr lang="ru-RU" sz="2000" dirty="0" err="1">
                <a:latin typeface="Comic Sans MS" panose="030F0702030302020204" pitchFamily="66" charset="0"/>
              </a:rPr>
              <a:t>экви</a:t>
            </a:r>
            <a:r>
              <a:rPr lang="ru-RU" sz="2000" dirty="0">
                <a:latin typeface="Comic Sans MS" panose="030F0702030302020204" pitchFamily="66" charset="0"/>
              </a:rPr>
              <a:t>-атомном составе (50 </a:t>
            </a:r>
            <a:r>
              <a:rPr lang="ru-RU" sz="2000" dirty="0" err="1">
                <a:latin typeface="Comic Sans MS" panose="030F0702030302020204" pitchFamily="66" charset="0"/>
              </a:rPr>
              <a:t>ат</a:t>
            </a:r>
            <a:r>
              <a:rPr lang="ru-RU" sz="2000" dirty="0">
                <a:latin typeface="Comic Sans MS" panose="030F0702030302020204" pitchFamily="66" charset="0"/>
              </a:rPr>
              <a:t>. % </a:t>
            </a:r>
            <a:r>
              <a:rPr lang="ru-RU" sz="2000" dirty="0" err="1">
                <a:latin typeface="Comic Sans MS" panose="030F0702030302020204" pitchFamily="66" charset="0"/>
              </a:rPr>
              <a:t>Ti</a:t>
            </a:r>
            <a:r>
              <a:rPr lang="ru-RU" sz="2000" dirty="0">
                <a:latin typeface="Comic Sans MS" panose="030F0702030302020204" pitchFamily="66" charset="0"/>
              </a:rPr>
              <a:t> + 50 </a:t>
            </a:r>
            <a:r>
              <a:rPr lang="ru-RU" sz="2000" dirty="0" err="1">
                <a:latin typeface="Comic Sans MS" panose="030F0702030302020204" pitchFamily="66" charset="0"/>
              </a:rPr>
              <a:t>ат</a:t>
            </a:r>
            <a:r>
              <a:rPr lang="ru-RU" sz="2000" dirty="0">
                <a:latin typeface="Comic Sans MS" panose="030F0702030302020204" pitchFamily="66" charset="0"/>
              </a:rPr>
              <a:t>. % </a:t>
            </a:r>
            <a:r>
              <a:rPr lang="ru-RU" sz="2000" dirty="0" err="1">
                <a:latin typeface="Comic Sans MS" panose="030F0702030302020204" pitchFamily="66" charset="0"/>
              </a:rPr>
              <a:t>Ni</a:t>
            </a:r>
            <a:r>
              <a:rPr lang="ru-RU" sz="2000" dirty="0">
                <a:latin typeface="Comic Sans MS" panose="030F0702030302020204" pitchFamily="66" charset="0"/>
              </a:rPr>
              <a:t>) материал в охлажденном состоянии способен накопить значительную деформации, а при последующем нагреве </a:t>
            </a:r>
            <a:r>
              <a:rPr lang="ru-RU" sz="2000" dirty="0" smtClean="0">
                <a:latin typeface="Comic Sans MS" panose="030F0702030302020204" pitchFamily="66" charset="0"/>
              </a:rPr>
              <a:t>вернуться </a:t>
            </a:r>
            <a:r>
              <a:rPr lang="ru-RU" sz="2000" dirty="0">
                <a:latin typeface="Comic Sans MS" panose="030F0702030302020204" pitchFamily="66" charset="0"/>
              </a:rPr>
              <a:t>к первоначальной форме. </a:t>
            </a:r>
            <a:endParaRPr lang="ru-RU" sz="2000" dirty="0" smtClean="0">
              <a:latin typeface="Comic Sans MS" panose="030F0702030302020204" pitchFamily="66" charset="0"/>
            </a:endParaRPr>
          </a:p>
          <a:p>
            <a:pPr algn="just"/>
            <a:r>
              <a:rPr lang="ru-RU" sz="2000" dirty="0" smtClean="0">
                <a:latin typeface="Comic Sans MS" panose="030F0702030302020204" pitchFamily="66" charset="0"/>
              </a:rPr>
              <a:t>	Уже </a:t>
            </a:r>
            <a:r>
              <a:rPr lang="ru-RU" sz="2000" dirty="0">
                <a:latin typeface="Comic Sans MS" panose="030F0702030302020204" pitchFamily="66" charset="0"/>
              </a:rPr>
              <a:t>через 10 лет (конец 70-х - начало 80-х) появляется множество сообщений в научных журналах, описывающих различные возможности их применения</a:t>
            </a:r>
            <a:r>
              <a:rPr lang="ru-RU" sz="2000" dirty="0" smtClean="0">
                <a:latin typeface="Comic Sans MS" panose="030F0702030302020204" pitchFamily="66" charset="0"/>
              </a:rPr>
              <a:t>.</a:t>
            </a:r>
          </a:p>
          <a:p>
            <a:pPr algn="just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Эффект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памяти формы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— явление возврата к первоначальной форме при нагреве, которое наблюдается у некоторых материалов после предварительной деформации.</a:t>
            </a:r>
          </a:p>
          <a:p>
            <a:pPr algn="just"/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7827" y="-76200"/>
            <a:ext cx="1760692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2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Сергей\Downloads\IMG_04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" y="0"/>
            <a:ext cx="91358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8254" y="2026912"/>
            <a:ext cx="3308339" cy="2200658"/>
          </a:xfrm>
          <a:prstGeom prst="rect">
            <a:avLst/>
          </a:prstGeom>
        </p:spPr>
      </p:pic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496307" y="183932"/>
            <a:ext cx="6198886" cy="492443"/>
          </a:xfrm>
        </p:spPr>
        <p:txBody>
          <a:bodyPr/>
          <a:lstStyle/>
          <a:p>
            <a:r>
              <a:rPr lang="ru-RU" sz="3200" dirty="0" err="1" smtClean="0">
                <a:latin typeface="Comic Sans MS" panose="030F0702030302020204" pitchFamily="66" charset="0"/>
              </a:rPr>
              <a:t>Никелид</a:t>
            </a:r>
            <a:r>
              <a:rPr lang="ru-RU" sz="3200" dirty="0" smtClean="0">
                <a:latin typeface="Comic Sans MS" panose="030F0702030302020204" pitchFamily="66" charset="0"/>
              </a:rPr>
              <a:t> титана </a:t>
            </a:r>
            <a:r>
              <a:rPr lang="ru-RU" sz="3200" dirty="0">
                <a:latin typeface="Comic Sans MS" panose="030F0702030302020204" pitchFamily="66" charset="0"/>
              </a:rPr>
              <a:t>(</a:t>
            </a:r>
            <a:r>
              <a:rPr lang="ru-RU" sz="3200" dirty="0" err="1" smtClean="0">
                <a:latin typeface="Comic Sans MS" panose="030F0702030302020204" pitchFamily="66" charset="0"/>
              </a:rPr>
              <a:t>нитинол</a:t>
            </a:r>
            <a:r>
              <a:rPr lang="ru-RU" sz="3200" dirty="0" smtClean="0">
                <a:latin typeface="Comic Sans MS" panose="030F0702030302020204" pitchFamily="66" charset="0"/>
              </a:rPr>
              <a:t>)</a:t>
            </a:r>
            <a:endParaRPr lang="ru-RU" sz="3200" dirty="0">
              <a:latin typeface="Comic Sans MS" panose="030F07020303020202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5708" y="908912"/>
            <a:ext cx="809329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err="1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Нитинол</a:t>
            </a:r>
            <a:r>
              <a:rPr lang="ru-RU" sz="20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— сплав титана (Ti-44) и никеля(Ni-63), обладающий высокой коррозионной и эрозионной стойкостью. Процентное содержание титана — 45 %, никеля — 55 %, что соответствует формуле </a:t>
            </a:r>
            <a:r>
              <a:rPr lang="ru-RU" sz="2000" dirty="0" err="1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TiNi</a:t>
            </a:r>
            <a:r>
              <a:rPr lang="ru-RU" sz="20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, то есть количества атомов равны.</a:t>
            </a:r>
          </a:p>
          <a:p>
            <a:pPr algn="just"/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6874" y="-128329"/>
            <a:ext cx="1770824" cy="160940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1905" y="2259449"/>
            <a:ext cx="65532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Физические свойства:</a:t>
            </a:r>
          </a:p>
          <a:p>
            <a:pPr marL="285750" lvl="0" indent="-285750" algn="just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плотность </a:t>
            </a:r>
            <a:r>
              <a:rPr lang="ru-RU" sz="1600" dirty="0" err="1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нитинола</a:t>
            </a:r>
            <a:r>
              <a:rPr lang="ru-RU" sz="16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– 6450 кг/м</a:t>
            </a:r>
            <a:r>
              <a:rPr lang="ru-RU" sz="1600" baseline="300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3</a:t>
            </a:r>
            <a:r>
              <a:rPr lang="ru-RU" sz="16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;</a:t>
            </a:r>
          </a:p>
          <a:p>
            <a:pPr marL="285750" lvl="0" indent="-285750" algn="just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плавление при температуре – 1300°С;</a:t>
            </a:r>
          </a:p>
          <a:p>
            <a:pPr marL="285750" lvl="0" indent="-285750" algn="just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расширение при нагревании – 6,6·10</a:t>
            </a:r>
            <a:r>
              <a:rPr lang="ru-RU" sz="1600" baseline="300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-6</a:t>
            </a:r>
            <a:r>
              <a:rPr lang="ru-RU" sz="16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;</a:t>
            </a:r>
          </a:p>
          <a:p>
            <a:pPr marL="285750" lvl="0" indent="-285750" algn="just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тепловая проводимость – 18 Вт/</a:t>
            </a:r>
            <a:r>
              <a:rPr lang="ru-RU" sz="1600" dirty="0" err="1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м·град</a:t>
            </a:r>
            <a:r>
              <a:rPr lang="ru-RU" sz="16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.;</a:t>
            </a:r>
          </a:p>
          <a:p>
            <a:pPr marL="285750" lvl="0" indent="-285750" algn="just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упругость (модуль) – 40000 Па;</a:t>
            </a:r>
          </a:p>
          <a:p>
            <a:pPr marL="285750" lvl="0" indent="-285750" algn="just">
              <a:buFont typeface="Wingdings" panose="05000000000000000000" pitchFamily="2" charset="2"/>
              <a:buChar char="v"/>
            </a:pPr>
            <a:r>
              <a:rPr lang="ru-RU" sz="1600" dirty="0" err="1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сверхупругость</a:t>
            </a:r>
            <a:r>
              <a:rPr lang="ru-RU" sz="16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– выше стали в 20 раз;</a:t>
            </a:r>
          </a:p>
          <a:p>
            <a:pPr marL="285750" lvl="0" indent="-285750" algn="just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сопротивление электротехническое – 76 Ом;</a:t>
            </a:r>
          </a:p>
          <a:p>
            <a:pPr marL="285750" lvl="0" indent="-285750" algn="just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пластичность – высокая.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595750" y="4443131"/>
            <a:ext cx="457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/>
            <a:r>
              <a:rPr lang="ru-RU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Технические свойства:</a:t>
            </a:r>
          </a:p>
          <a:p>
            <a:pPr marL="285750" lvl="0" indent="-285750" algn="just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высокая коррозионная стойкость;</a:t>
            </a:r>
          </a:p>
          <a:p>
            <a:pPr marL="285750" lvl="0" indent="-285750" algn="just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внутреннее напряжение при восстановлении – 800 МПа;</a:t>
            </a:r>
          </a:p>
          <a:p>
            <a:pPr marL="285750" lvl="0" indent="-285750" algn="just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допустимая деформация – 8%;</a:t>
            </a:r>
          </a:p>
          <a:p>
            <a:pPr marL="285750" lvl="0" indent="-285750" algn="just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допустимое растяжение – до 12%;</a:t>
            </a:r>
          </a:p>
          <a:p>
            <a:pPr marL="285750" lvl="0" indent="-285750" algn="just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предел прочности– 1000 МПа;</a:t>
            </a:r>
          </a:p>
          <a:p>
            <a:pPr lvl="0" algn="just"/>
            <a:r>
              <a:rPr lang="ru-RU" sz="1600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памяти формы;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09" b="89757" l="1855" r="98438">
                        <a14:foregroundMark x1="71777" y1="27358" x2="71777" y2="27358"/>
                        <a14:foregroundMark x1="71777" y1="19003" x2="71777" y2="19003"/>
                        <a14:foregroundMark x1="70020" y1="19542" x2="70020" y2="19542"/>
                        <a14:foregroundMark x1="88086" y1="63073" x2="88086" y2="63073"/>
                        <a14:foregroundMark x1="76367" y1="38544" x2="76367" y2="38544"/>
                        <a14:foregroundMark x1="68555" y1="36119" x2="68555" y2="36119"/>
                        <a14:foregroundMark x1="66113" y1="26280" x2="66113" y2="26280"/>
                        <a14:foregroundMark x1="79590" y1="25337" x2="79590" y2="25337"/>
                        <a14:foregroundMark x1="87012" y1="27358" x2="87012" y2="27358"/>
                        <a14:foregroundMark x1="13184" y1="58625" x2="13184" y2="58625"/>
                        <a14:foregroundMark x1="83887" y1="55795" x2="83887" y2="55795"/>
                        <a14:foregroundMark x1="50488" y1="18464" x2="50488" y2="18464"/>
                        <a14:foregroundMark x1="58691" y1="10647" x2="58691" y2="10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08" y="4309947"/>
            <a:ext cx="3901704" cy="28272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658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01662" y="0"/>
            <a:ext cx="80930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ru-RU" altLang="zh-CN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Основные свойства сплавов </a:t>
            </a:r>
            <a:r>
              <a:rPr lang="ru-RU" altLang="zh-CN" sz="2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с эффектом памяти формы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662" y="1151760"/>
            <a:ext cx="7901713" cy="5356183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6874" y="-128329"/>
            <a:ext cx="1770824" cy="160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94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Сергей\Downloads\IMG_04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35" y="0"/>
            <a:ext cx="91358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499751" y="86321"/>
            <a:ext cx="8382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3200" spc="-5" dirty="0">
                <a:latin typeface="Comic Sans MS" panose="030F0702030302020204" pitchFamily="66" charset="0"/>
                <a:cs typeface="Times New Roman" panose="02020603050405020304" pitchFamily="18" charset="0"/>
              </a:rPr>
              <a:t>Проявление</a:t>
            </a:r>
            <a:r>
              <a:rPr lang="ru-RU" sz="3200" spc="-9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эффекта памяти формы</a:t>
            </a:r>
            <a:endParaRPr sz="3200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685800"/>
            <a:ext cx="858903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Чтобы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понять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эффект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памяти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формы (ЭПФ)</a:t>
            </a:r>
            <a:r>
              <a:rPr lang="ru-RU" sz="20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, достаточно </a:t>
            </a:r>
            <a:endParaRPr lang="ru-RU" sz="2000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один </a:t>
            </a:r>
            <a:r>
              <a:rPr lang="ru-RU" sz="20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раз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увидеть его</a:t>
            </a:r>
            <a:r>
              <a:rPr lang="ru-RU" sz="2000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проявление: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61245" y="1489509"/>
            <a:ext cx="4426409" cy="333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570"/>
              </a:spcBef>
              <a:buAutoNum type="arabicPeriod"/>
              <a:tabLst>
                <a:tab pos="469265" algn="l"/>
                <a:tab pos="470534" algn="l"/>
              </a:tabLst>
            </a:pPr>
            <a:r>
              <a:rPr lang="ru-RU" sz="2000" spc="-5" dirty="0" smtClean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Есть</a:t>
            </a:r>
            <a:r>
              <a:rPr lang="ru-RU" sz="2000" dirty="0" smtClean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000" spc="-5" dirty="0" smtClean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металлическая проволока;</a:t>
            </a:r>
            <a:endParaRPr lang="ru-RU" sz="2000" dirty="0" smtClean="0">
              <a:solidFill>
                <a:srgbClr val="00B05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469900" indent="-457834">
              <a:lnSpc>
                <a:spcPct val="100000"/>
              </a:lnSpc>
              <a:spcBef>
                <a:spcPts val="475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lang="ru-RU" sz="2000" spc="-5" dirty="0" smtClean="0">
                <a:solidFill>
                  <a:srgbClr val="7030A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Эту</a:t>
            </a:r>
            <a:r>
              <a:rPr lang="ru-RU" sz="2000" spc="-20" dirty="0" smtClean="0">
                <a:solidFill>
                  <a:srgbClr val="7030A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solidFill>
                  <a:srgbClr val="7030A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проволоку</a:t>
            </a:r>
            <a:r>
              <a:rPr lang="ru-RU" sz="2000" spc="-10" dirty="0">
                <a:solidFill>
                  <a:srgbClr val="7030A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solidFill>
                  <a:srgbClr val="7030A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изгибают;</a:t>
            </a:r>
            <a:endParaRPr lang="ru-RU" sz="2000" dirty="0">
              <a:solidFill>
                <a:srgbClr val="7030A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469900" indent="-457834">
              <a:lnSpc>
                <a:spcPct val="100000"/>
              </a:lnSpc>
              <a:spcBef>
                <a:spcPts val="475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lang="ru-RU" sz="2000" spc="-5" dirty="0" smtClean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Начинаем </a:t>
            </a:r>
            <a:r>
              <a:rPr lang="ru-RU" sz="2000" spc="-10" dirty="0" smtClean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нагревать</a:t>
            </a:r>
            <a:r>
              <a:rPr lang="ru-RU" sz="2000" spc="10" dirty="0" smtClean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000" spc="-5" dirty="0" smtClean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проволоку;</a:t>
            </a:r>
            <a:endParaRPr lang="ru-RU" sz="2000" dirty="0" smtClean="0">
              <a:solidFill>
                <a:srgbClr val="FF000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469265" marR="77470" indent="-457200">
              <a:lnSpc>
                <a:spcPct val="100000"/>
              </a:lnSpc>
              <a:spcBef>
                <a:spcPts val="470"/>
              </a:spcBef>
              <a:buAutoNum type="arabicPeriod"/>
              <a:tabLst>
                <a:tab pos="469265" algn="l"/>
                <a:tab pos="470534" algn="l"/>
              </a:tabLst>
            </a:pPr>
            <a:r>
              <a:rPr lang="ru-RU" sz="2000" spc="-5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При </a:t>
            </a:r>
            <a:r>
              <a:rPr lang="ru-RU" sz="2000" spc="-5" dirty="0">
                <a:solidFill>
                  <a:srgbClr val="C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нагреве проволока </a:t>
            </a:r>
            <a:r>
              <a:rPr lang="ru-RU" sz="2000" dirty="0">
                <a:solidFill>
                  <a:srgbClr val="C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solidFill>
                  <a:srgbClr val="C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распрямляется,</a:t>
            </a:r>
            <a:r>
              <a:rPr lang="ru-RU" sz="2000" dirty="0">
                <a:solidFill>
                  <a:srgbClr val="C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solidFill>
                  <a:srgbClr val="C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восстанавливая </a:t>
            </a:r>
            <a:r>
              <a:rPr lang="ru-RU" sz="2000" spc="-484" dirty="0">
                <a:solidFill>
                  <a:srgbClr val="C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solidFill>
                  <a:srgbClr val="C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свою</a:t>
            </a:r>
            <a:r>
              <a:rPr lang="ru-RU" sz="2000" dirty="0">
                <a:solidFill>
                  <a:srgbClr val="C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solidFill>
                  <a:srgbClr val="C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исходную форму.</a:t>
            </a:r>
            <a:endParaRPr lang="ru-RU" sz="2000" dirty="0">
              <a:solidFill>
                <a:srgbClr val="C0000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8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32466" y="1368743"/>
            <a:ext cx="4596408" cy="3754390"/>
          </a:xfrm>
          <a:prstGeom prst="rect">
            <a:avLst/>
          </a:prstGeom>
        </p:spPr>
      </p:pic>
      <p:sp>
        <p:nvSpPr>
          <p:cNvPr id="9" name="object 7"/>
          <p:cNvSpPr txBox="1"/>
          <p:nvPr/>
        </p:nvSpPr>
        <p:spPr>
          <a:xfrm>
            <a:off x="228600" y="5094840"/>
            <a:ext cx="8653151" cy="1489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just">
              <a:lnSpc>
                <a:spcPct val="100000"/>
              </a:lnSpc>
              <a:spcBef>
                <a:spcPts val="95"/>
              </a:spcBef>
              <a:tabLst>
                <a:tab pos="297815" algn="l"/>
                <a:tab pos="298450" algn="l"/>
              </a:tabLst>
            </a:pPr>
            <a:r>
              <a:rPr lang="ru-RU" sz="2400" spc="-5" dirty="0" smtClean="0">
                <a:latin typeface="Palatino Linotype"/>
                <a:cs typeface="Palatino Linotype"/>
              </a:rPr>
              <a:t>	</a:t>
            </a:r>
            <a:r>
              <a:rPr lang="ru-RU" sz="2400" spc="-5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Чтобы</a:t>
            </a:r>
            <a:r>
              <a:rPr sz="2400" spc="10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Comic Sans MS" panose="030F0702030302020204" pitchFamily="66" charset="0"/>
                <a:cs typeface="Times New Roman" panose="02020603050405020304" pitchFamily="18" charset="0"/>
              </a:rPr>
              <a:t>понять</a:t>
            </a:r>
            <a:r>
              <a:rPr sz="2400" spc="5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Comic Sans MS" panose="030F0702030302020204" pitchFamily="66" charset="0"/>
                <a:cs typeface="Times New Roman" panose="02020603050405020304" pitchFamily="18" charset="0"/>
              </a:rPr>
              <a:t>почему</a:t>
            </a:r>
            <a:r>
              <a:rPr sz="2400" spc="1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Comic Sans MS" panose="030F0702030302020204" pitchFamily="66" charset="0"/>
                <a:cs typeface="Times New Roman" panose="02020603050405020304" pitchFamily="18" charset="0"/>
              </a:rPr>
              <a:t>происходит</a:t>
            </a:r>
            <a:r>
              <a:rPr sz="2400" spc="5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Comic Sans MS" panose="030F0702030302020204" pitchFamily="66" charset="0"/>
                <a:cs typeface="Times New Roman" panose="02020603050405020304" pitchFamily="18" charset="0"/>
              </a:rPr>
              <a:t>эффект</a:t>
            </a:r>
            <a:r>
              <a:rPr sz="2400" spc="1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Comic Sans MS" panose="030F0702030302020204" pitchFamily="66" charset="0"/>
                <a:cs typeface="Times New Roman" panose="02020603050405020304" pitchFamily="18" charset="0"/>
              </a:rPr>
              <a:t>памяти</a:t>
            </a:r>
            <a:r>
              <a:rPr sz="2400" spc="5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Comic Sans MS" panose="030F0702030302020204" pitchFamily="66" charset="0"/>
                <a:cs typeface="Times New Roman" panose="02020603050405020304" pitchFamily="18" charset="0"/>
              </a:rPr>
              <a:t>формы (ЭПФ) </a:t>
            </a:r>
            <a:r>
              <a:rPr sz="2400" spc="-484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Comic Sans MS" panose="030F0702030302020204" pitchFamily="66" charset="0"/>
                <a:cs typeface="Times New Roman" panose="02020603050405020304" pitchFamily="18" charset="0"/>
              </a:rPr>
              <a:t>необходимо</a:t>
            </a:r>
            <a:r>
              <a:rPr sz="2400" spc="15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Comic Sans MS" panose="030F0702030302020204" pitchFamily="66" charset="0"/>
                <a:cs typeface="Times New Roman" panose="02020603050405020304" pitchFamily="18" charset="0"/>
              </a:rPr>
              <a:t>изучить</a:t>
            </a:r>
            <a:r>
              <a:rPr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Comic Sans MS" panose="030F0702030302020204" pitchFamily="66" charset="0"/>
                <a:cs typeface="Times New Roman" panose="02020603050405020304" pitchFamily="18" charset="0"/>
              </a:rPr>
              <a:t>механизм</a:t>
            </a:r>
            <a:r>
              <a:rPr sz="2400" spc="5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Comic Sans MS" panose="030F0702030302020204" pitchFamily="66" charset="0"/>
                <a:cs typeface="Times New Roman" panose="02020603050405020304" pitchFamily="18" charset="0"/>
              </a:rPr>
              <a:t>реализации</a:t>
            </a:r>
            <a:r>
              <a:rPr sz="2400" spc="5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Comic Sans MS" panose="030F0702030302020204" pitchFamily="66" charset="0"/>
                <a:cs typeface="Times New Roman" panose="02020603050405020304" pitchFamily="18" charset="0"/>
              </a:rPr>
              <a:t>эффекта</a:t>
            </a:r>
            <a:r>
              <a:rPr sz="2400" spc="5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Comic Sans MS" panose="030F0702030302020204" pitchFamily="66" charset="0"/>
                <a:cs typeface="Times New Roman" panose="02020603050405020304" pitchFamily="18" charset="0"/>
              </a:rPr>
              <a:t>памяти </a:t>
            </a:r>
            <a:r>
              <a:rPr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Comic Sans MS" panose="030F0702030302020204" pitchFamily="66" charset="0"/>
                <a:cs typeface="Times New Roman" panose="02020603050405020304" pitchFamily="18" charset="0"/>
              </a:rPr>
              <a:t>формы и</a:t>
            </a:r>
            <a:r>
              <a:rPr sz="2400" spc="5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Comic Sans MS" panose="030F0702030302020204" pitchFamily="66" charset="0"/>
                <a:cs typeface="Times New Roman" panose="02020603050405020304" pitchFamily="18" charset="0"/>
              </a:rPr>
              <a:t>иметь</a:t>
            </a:r>
            <a:r>
              <a:rPr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Comic Sans MS" panose="030F0702030302020204" pitchFamily="66" charset="0"/>
                <a:cs typeface="Times New Roman" panose="02020603050405020304" pitchFamily="18" charset="0"/>
              </a:rPr>
              <a:t>представление</a:t>
            </a:r>
            <a:r>
              <a:rPr sz="2400" spc="15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Comic Sans MS" panose="030F0702030302020204" pitchFamily="66" charset="0"/>
                <a:cs typeface="Times New Roman" panose="02020603050405020304" pitchFamily="18" charset="0"/>
              </a:rPr>
              <a:t>о</a:t>
            </a:r>
            <a:r>
              <a:rPr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Comic Sans MS" panose="030F0702030302020204" pitchFamily="66" charset="0"/>
                <a:cs typeface="Times New Roman" panose="02020603050405020304" pitchFamily="18" charset="0"/>
              </a:rPr>
              <a:t>структуре</a:t>
            </a:r>
            <a:r>
              <a:rPr sz="2400" spc="5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Comic Sans MS" panose="030F0702030302020204" pitchFamily="66" charset="0"/>
                <a:cs typeface="Times New Roman" panose="02020603050405020304" pitchFamily="18" charset="0"/>
              </a:rPr>
              <a:t>и</a:t>
            </a:r>
            <a:r>
              <a:rPr sz="2400" spc="5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Comic Sans MS" panose="030F0702030302020204" pitchFamily="66" charset="0"/>
                <a:cs typeface="Times New Roman" panose="02020603050405020304" pitchFamily="18" charset="0"/>
              </a:rPr>
              <a:t>о</a:t>
            </a:r>
            <a:r>
              <a:rPr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том</a:t>
            </a:r>
            <a:r>
              <a:rPr sz="2400" spc="5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400" spc="-5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как она изменяется</a:t>
            </a:r>
            <a:r>
              <a:rPr sz="2400" spc="-5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.</a:t>
            </a:r>
            <a:r>
              <a:rPr lang="ru-RU" sz="2400" spc="-5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endParaRPr sz="2400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6874" y="-128329"/>
            <a:ext cx="1770824" cy="160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47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042" y="190459"/>
            <a:ext cx="8077200" cy="492443"/>
          </a:xfrm>
        </p:spPr>
        <p:txBody>
          <a:bodyPr/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Проявление эффекта памяти формы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ЭПФ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1000" y="1143000"/>
            <a:ext cx="8182196" cy="4522131"/>
          </a:xfrm>
          <a:prstGeom prst="ellipse">
            <a:avLst/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6428" y="-47853"/>
            <a:ext cx="1357572" cy="119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336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24242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1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-723"/>
            <a:ext cx="1295400" cy="1136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33365"/>
            <a:ext cx="7543800" cy="5034528"/>
          </a:xfrm>
          <a:prstGeom prst="rect">
            <a:avLst/>
          </a:prstGeom>
          <a:noFill/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ject 2"/>
          <p:cNvSpPr txBox="1">
            <a:spLocks/>
          </p:cNvSpPr>
          <p:nvPr/>
        </p:nvSpPr>
        <p:spPr>
          <a:xfrm>
            <a:off x="228600" y="200768"/>
            <a:ext cx="7872688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D0D0D"/>
                </a:solidFill>
                <a:latin typeface="Palatino Linotype"/>
                <a:ea typeface="+mj-ea"/>
                <a:cs typeface="Palatino Linotype"/>
              </a:defRPr>
            </a:lvl1pPr>
          </a:lstStyle>
          <a:p>
            <a:pPr algn="ctr"/>
            <a:r>
              <a:rPr lang="ru-RU" sz="2800" b="0" dirty="0" smtClean="0">
                <a:solidFill>
                  <a:srgbClr val="2F58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Диаграммы растяжения и механизм деформации</a:t>
            </a:r>
          </a:p>
          <a:p>
            <a:pPr algn="ctr"/>
            <a:r>
              <a:rPr lang="ru-RU" sz="2400" b="0" dirty="0" smtClean="0">
                <a:solidFill>
                  <a:srgbClr val="2F58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классического материала и никелида титана</a:t>
            </a:r>
            <a:endParaRPr lang="ru-RU" sz="2400" b="0" dirty="0">
              <a:solidFill>
                <a:srgbClr val="2F589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51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1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288" y="-723"/>
            <a:ext cx="1042712" cy="915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45256" y="97323"/>
            <a:ext cx="88534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2800" kern="0" spc="-5" dirty="0">
                <a:solidFill>
                  <a:srgbClr val="2F5897"/>
                </a:solidFill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Структурные превращения в сплавах </a:t>
            </a:r>
            <a:endParaRPr lang="ru-RU" altLang="ru-RU" sz="2800" kern="0" spc="-5" dirty="0" smtClean="0">
              <a:solidFill>
                <a:srgbClr val="2F5897"/>
              </a:solidFill>
              <a:latin typeface="Comic Sans MS" panose="030F0702030302020204" pitchFamily="66" charset="0"/>
              <a:ea typeface="+mj-ea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2800" kern="0" spc="-5" dirty="0" smtClean="0">
                <a:solidFill>
                  <a:srgbClr val="2F5897"/>
                </a:solidFill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с </a:t>
            </a:r>
            <a:r>
              <a:rPr lang="ru-RU" altLang="ru-RU" sz="2800" kern="0" spc="-5" dirty="0">
                <a:solidFill>
                  <a:srgbClr val="2F5897"/>
                </a:solidFill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эффектами памяти формы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10279" y="4479527"/>
            <a:ext cx="341285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1" hangingPunct="1">
              <a:defRPr/>
            </a:pPr>
            <a:r>
              <a:rPr lang="ru-RU" altLang="zh-CN" i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Мартенсит </a:t>
            </a:r>
            <a:r>
              <a:rPr lang="ru-RU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представлен</a:t>
            </a:r>
            <a:r>
              <a:rPr lang="ru-RU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</a:t>
            </a:r>
            <a:endParaRPr lang="ru-RU" altLang="zh-CN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 eaLnBrk="1" hangingPunct="1">
              <a:defRPr/>
            </a:pPr>
            <a:r>
              <a:rPr lang="ru-RU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 </a:t>
            </a:r>
            <a:r>
              <a:rPr lang="ru-RU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одномерном (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</a:t>
            </a:r>
            <a:r>
              <a:rPr lang="ru-RU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  <a:p>
            <a:pPr algn="ctr" eaLnBrk="1" hangingPunct="1">
              <a:defRPr/>
            </a:pPr>
            <a:r>
              <a:rPr lang="ru-RU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и  многомерном </a:t>
            </a:r>
            <a:r>
              <a:rPr lang="ru-RU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</a:t>
            </a:r>
            <a:r>
              <a:rPr lang="ru-RU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  <a:p>
            <a:pPr algn="ctr" eaLnBrk="1" hangingPunct="1">
              <a:defRPr/>
            </a:pPr>
            <a:r>
              <a:rPr lang="ru-RU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вариантах</a:t>
            </a:r>
            <a:r>
              <a:rPr lang="ru-RU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4824" y="2334636"/>
            <a:ext cx="5234735" cy="3837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168990" y="2514056"/>
            <a:ext cx="34761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При охлаждении - рост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термоупругих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кристаллов мартенсита, при нагреве – их уменьшение или исчезновение.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5256" y="1011197"/>
            <a:ext cx="88512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lang="ru-RU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Сплавы с памятью формы претерпевают фазовые переходы между </a:t>
            </a:r>
            <a:r>
              <a:rPr lang="ru-RU" altLang="zh-CN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кристаллографически</a:t>
            </a:r>
            <a:r>
              <a:rPr lang="ru-RU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более упорядоченной фазой, называемой аустенит  </a:t>
            </a:r>
            <a:r>
              <a:rPr lang="ru-RU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 </a:t>
            </a:r>
            <a:r>
              <a:rPr lang="ru-RU" altLang="zh-CN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кристаллографически</a:t>
            </a:r>
            <a:r>
              <a:rPr lang="ru-RU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менее упорядоченной фазой, называемой мартенсит </a:t>
            </a:r>
            <a:r>
              <a:rPr lang="ru-RU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</a:t>
            </a:r>
            <a:endParaRPr lang="ru-RU" altLang="zh-C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59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1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288" y="-723"/>
            <a:ext cx="1042712" cy="915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45256" y="97323"/>
            <a:ext cx="88534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2800" kern="0" spc="-5" dirty="0" smtClean="0">
                <a:solidFill>
                  <a:srgbClr val="2F5897"/>
                </a:solidFill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Металлография превращения</a:t>
            </a:r>
            <a:endParaRPr lang="ru-RU" altLang="ru-RU" sz="2800" kern="0" spc="-5" dirty="0">
              <a:solidFill>
                <a:srgbClr val="2F5897"/>
              </a:solidFill>
              <a:latin typeface="Comic Sans MS" panose="030F0702030302020204" pitchFamily="66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63" y="914400"/>
            <a:ext cx="7637776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908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1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288" y="-723"/>
            <a:ext cx="1042712" cy="915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1291113" y="27591"/>
            <a:ext cx="630012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altLang="zh-CN" sz="2800" kern="0" spc="-5" dirty="0">
                <a:solidFill>
                  <a:srgbClr val="2F5897"/>
                </a:solidFill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Зоны фазовых превращений в </a:t>
            </a:r>
            <a:r>
              <a:rPr lang="ru-RU" altLang="zh-CN" sz="2800" kern="0" spc="-5" dirty="0" smtClean="0">
                <a:solidFill>
                  <a:srgbClr val="2F5897"/>
                </a:solidFill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СПФ</a:t>
            </a:r>
          </a:p>
          <a:p>
            <a:pPr algn="ctr">
              <a:spcBef>
                <a:spcPct val="0"/>
              </a:spcBef>
              <a:defRPr/>
            </a:pPr>
            <a:r>
              <a:rPr lang="ru-RU" altLang="zh-CN" sz="2800" kern="0" spc="-5" dirty="0" smtClean="0">
                <a:solidFill>
                  <a:srgbClr val="2F5897"/>
                </a:solidFill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при нагрузках и температуре</a:t>
            </a:r>
            <a:endParaRPr lang="ru-RU" altLang="zh-CN" sz="2800" kern="0" spc="-5" dirty="0">
              <a:solidFill>
                <a:srgbClr val="2F5897"/>
              </a:solidFill>
              <a:latin typeface="Comic Sans MS" panose="030F0702030302020204" pitchFamily="66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8508" y="1071639"/>
            <a:ext cx="6332727" cy="4772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0" y="5866839"/>
            <a:ext cx="9144000" cy="923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Мн,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Мк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– температуры начала и конца прямого мартенситного превращения; </a:t>
            </a:r>
          </a:p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Ан, Ак – температуры начала и конца обратного мартенситного (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аустенитного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 превращения.</a:t>
            </a:r>
          </a:p>
        </p:txBody>
      </p:sp>
    </p:spTree>
    <p:extLst>
      <p:ext uri="{BB962C8B-B14F-4D97-AF65-F5344CB8AC3E}">
        <p14:creationId xmlns:p14="http://schemas.microsoft.com/office/powerpoint/2010/main" val="18452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1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288" y="-723"/>
            <a:ext cx="1042712" cy="915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796822" y="50154"/>
            <a:ext cx="349583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1" hangingPunct="1">
              <a:defRPr/>
            </a:pPr>
            <a:r>
              <a:rPr lang="ru-RU" altLang="zh-CN" sz="2800" kern="0" spc="-5" dirty="0">
                <a:solidFill>
                  <a:srgbClr val="2F5897"/>
                </a:solidFill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Диаграммы  в СПФ</a:t>
            </a:r>
          </a:p>
        </p:txBody>
      </p:sp>
      <p:pic>
        <p:nvPicPr>
          <p:cNvPr id="13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145" y="1457104"/>
            <a:ext cx="4373536" cy="2296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89"/>
          <a:stretch/>
        </p:blipFill>
        <p:spPr bwMode="auto">
          <a:xfrm>
            <a:off x="519113" y="4437582"/>
            <a:ext cx="3857625" cy="2190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04"/>
          <a:stretch/>
        </p:blipFill>
        <p:spPr bwMode="auto">
          <a:xfrm>
            <a:off x="4533900" y="4362758"/>
            <a:ext cx="4027487" cy="2203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52400" y="714375"/>
            <a:ext cx="8763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altLang="zh-CN" sz="20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    Ф</a:t>
            </a:r>
            <a:r>
              <a:rPr lang="ru-RU" altLang="zh-CN" sz="20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азовых превращений -</a:t>
            </a:r>
            <a:r>
              <a:rPr lang="ru-RU" altLang="ru-RU" sz="2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imSun" panose="02010600030101010101" pitchFamily="2" charset="-122"/>
                <a:cs typeface="Times New Roman" panose="02020603050405020304" pitchFamily="18" charset="0"/>
              </a:rPr>
              <a:t>зависимости </a:t>
            </a:r>
            <a:r>
              <a:rPr lang="ru-RU" altLang="ru-RU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imSun" panose="02010600030101010101" pitchFamily="2" charset="-122"/>
                <a:cs typeface="Times New Roman" panose="02020603050405020304" pitchFamily="18" charset="0"/>
              </a:rPr>
              <a:t>относительного количества мартенсита от температуры</a:t>
            </a:r>
          </a:p>
          <a:p>
            <a:pPr>
              <a:defRPr/>
            </a:pPr>
            <a:r>
              <a:rPr lang="ru-RU" altLang="zh-CN" sz="20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  </a:t>
            </a:r>
            <a:endParaRPr lang="ru-RU" sz="2000" dirty="0">
              <a:latin typeface="Comic Sans MS" panose="030F0702030302020204" pitchFamily="66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6953" y="3727668"/>
            <a:ext cx="86582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altLang="zh-CN" sz="20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Деформирования </a:t>
            </a:r>
            <a:r>
              <a:rPr lang="ru-RU" altLang="zh-CN" sz="20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при разных </a:t>
            </a:r>
            <a:r>
              <a:rPr lang="ru-RU" altLang="zh-CN" sz="20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фазах - </a:t>
            </a:r>
            <a:r>
              <a:rPr lang="ru-RU" altLang="ru-RU" sz="2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imSun" panose="02010600030101010101" pitchFamily="2" charset="-122"/>
                <a:cs typeface="Times New Roman" panose="02020603050405020304" pitchFamily="18" charset="0"/>
              </a:rPr>
              <a:t>диаграммы </a:t>
            </a:r>
            <a:r>
              <a:rPr lang="ru-RU" altLang="ru-RU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imSun" panose="02010600030101010101" pitchFamily="2" charset="-122"/>
                <a:cs typeface="Times New Roman" panose="02020603050405020304" pitchFamily="18" charset="0"/>
              </a:rPr>
              <a:t>растяжения  при постоянной температуре  в мартенсите и аустените.</a:t>
            </a:r>
          </a:p>
          <a:p>
            <a:pPr>
              <a:defRPr/>
            </a:pPr>
            <a:endParaRPr lang="ru-RU" sz="2000" dirty="0">
              <a:latin typeface="Comic Sans MS" panose="030F0702030302020204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06913" y="1306357"/>
            <a:ext cx="4513263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endParaRPr lang="ru-RU" alt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imSun" panose="02010600030101010101" pitchFamily="2" charset="-122"/>
                <a:cs typeface="Times New Roman" panose="02020603050405020304" pitchFamily="18" charset="0"/>
              </a:rPr>
              <a:t>  	</a:t>
            </a:r>
          </a:p>
        </p:txBody>
      </p:sp>
    </p:spTree>
    <p:extLst>
      <p:ext uri="{BB962C8B-B14F-4D97-AF65-F5344CB8AC3E}">
        <p14:creationId xmlns:p14="http://schemas.microsoft.com/office/powerpoint/2010/main" val="188254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1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288" y="-723"/>
            <a:ext cx="1042712" cy="915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06913" y="1306357"/>
            <a:ext cx="4513263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endParaRPr lang="ru-RU" alt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imSun" panose="02010600030101010101" pitchFamily="2" charset="-122"/>
                <a:cs typeface="Times New Roman" panose="02020603050405020304" pitchFamily="18" charset="0"/>
              </a:rPr>
              <a:t>  	</a:t>
            </a:r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212725" y="139733"/>
            <a:ext cx="80549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defRPr/>
            </a:pPr>
            <a:r>
              <a:rPr lang="ru-RU" altLang="zh-CN" sz="2800" kern="0" spc="-5" dirty="0">
                <a:solidFill>
                  <a:srgbClr val="2F5897"/>
                </a:solidFill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Эффект памяти </a:t>
            </a:r>
            <a:r>
              <a:rPr lang="ru-RU" altLang="zh-CN" sz="2800" kern="0" spc="-5" dirty="0" smtClean="0">
                <a:solidFill>
                  <a:srgbClr val="2F5897"/>
                </a:solidFill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формы-</a:t>
            </a:r>
            <a:r>
              <a:rPr lang="ru-RU" altLang="ru-RU" sz="2000" kern="0" spc="-5" dirty="0" smtClean="0">
                <a:solidFill>
                  <a:srgbClr val="2F5897"/>
                </a:solidFill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снятие </a:t>
            </a:r>
            <a:r>
              <a:rPr lang="ru-RU" altLang="ru-RU" sz="2000" kern="0" spc="-5" dirty="0">
                <a:solidFill>
                  <a:srgbClr val="2F5897"/>
                </a:solidFill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при нагревании деформации материала, </a:t>
            </a:r>
            <a:r>
              <a:rPr lang="ru-RU" altLang="ru-RU" sz="2000" kern="0" spc="-5" dirty="0" smtClean="0">
                <a:solidFill>
                  <a:srgbClr val="2F5897"/>
                </a:solidFill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полученной </a:t>
            </a:r>
            <a:r>
              <a:rPr lang="ru-RU" altLang="ru-RU" sz="2000" kern="0" spc="-5" dirty="0">
                <a:solidFill>
                  <a:srgbClr val="2F5897"/>
                </a:solidFill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при силовом воздействии </a:t>
            </a:r>
          </a:p>
        </p:txBody>
      </p:sp>
      <p:pic>
        <p:nvPicPr>
          <p:cNvPr id="19" name="Picture 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922" y="1604704"/>
            <a:ext cx="5000468" cy="4262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324283" y="1126933"/>
            <a:ext cx="3695892" cy="5053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Точка А - образец в фазе M-мартенсита</a:t>
            </a:r>
            <a:r>
              <a:rPr lang="ru-RU" alt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 . </a:t>
            </a:r>
          </a:p>
          <a:p>
            <a:pPr lvl="0" algn="just"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При </a:t>
            </a:r>
            <a:r>
              <a:rPr lang="ru-RU" altLang="ru-RU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нагружении</a:t>
            </a:r>
            <a:r>
              <a:rPr lang="ru-RU" alt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материал обладает нелинейной характеристикой (AB) вследствие вызванного напряжением превращения </a:t>
            </a: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M-мартенсита </a:t>
            </a:r>
            <a:r>
              <a:rPr lang="ru-RU" alt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 </a:t>
            </a: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S-мартенсит</a:t>
            </a:r>
            <a:r>
              <a:rPr lang="ru-RU" alt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</a:p>
          <a:p>
            <a:pPr lvl="0" algn="just"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lang="ru-RU" alt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При </a:t>
            </a:r>
            <a:r>
              <a:rPr lang="ru-RU" alt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разгрузке (BC) появляется остаточная не упругая деформация (AC).  </a:t>
            </a:r>
          </a:p>
          <a:p>
            <a:pPr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Деформация </a:t>
            </a:r>
            <a:r>
              <a:rPr lang="ru-RU" alt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устраняется нагревом (восстановление формы) материала, вызывая температурное превращение мартенсита в аустенит.   </a:t>
            </a:r>
          </a:p>
          <a:p>
            <a:pPr lvl="0" eaLnBrk="0" fontAlgn="base" hangingPunct="0">
              <a:spcBef>
                <a:spcPct val="30000"/>
              </a:spcBef>
              <a:spcAft>
                <a:spcPct val="0"/>
              </a:spcAft>
            </a:pPr>
            <a:endParaRPr lang="ru-RU" altLang="ru-RU" sz="14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6153643"/>
            <a:ext cx="830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При </a:t>
            </a:r>
            <a:r>
              <a:rPr lang="ru-RU" alt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охлаждении, аустенит возвращается в фазу </a:t>
            </a: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M-мартенсита (в </a:t>
            </a:r>
            <a:r>
              <a:rPr lang="ru-RU" altLang="ru-RU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т.А</a:t>
            </a: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363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1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288" y="-723"/>
            <a:ext cx="1042712" cy="915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06913" y="1306357"/>
            <a:ext cx="4513263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endParaRPr lang="ru-RU" alt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imSun" panose="02010600030101010101" pitchFamily="2" charset="-122"/>
                <a:cs typeface="Times New Roman" panose="02020603050405020304" pitchFamily="18" charset="0"/>
              </a:rPr>
              <a:t>  	</a:t>
            </a:r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762000" y="5551972"/>
            <a:ext cx="8110538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ru-RU" altLang="zh-CN" b="1" dirty="0">
              <a:latin typeface="+mj-lt"/>
            </a:endParaRPr>
          </a:p>
          <a:p>
            <a:pPr eaLnBrk="1" hangingPunct="1">
              <a:defRPr/>
            </a:pPr>
            <a:r>
              <a:rPr lang="ru-RU" altLang="zh-CN" sz="2000" kern="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А-</a:t>
            </a:r>
            <a:r>
              <a:rPr lang="en-US" altLang="zh-CN" sz="2000" kern="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B-C    -    </a:t>
            </a:r>
            <a:r>
              <a:rPr lang="ru-RU" altLang="zh-CN" sz="2000" kern="0" spc="-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нагружение</a:t>
            </a:r>
            <a:r>
              <a:rPr lang="ru-RU" altLang="zh-CN" sz="2000" kern="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 образца при постоянной температуре</a:t>
            </a:r>
          </a:p>
          <a:p>
            <a:pPr eaLnBrk="1" hangingPunct="1">
              <a:defRPr/>
            </a:pPr>
            <a:r>
              <a:rPr lang="en-US" altLang="zh-CN" sz="2000" kern="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C-D-A  </a:t>
            </a:r>
            <a:r>
              <a:rPr lang="ru-RU" altLang="zh-CN" sz="2000" kern="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  </a:t>
            </a:r>
            <a:r>
              <a:rPr lang="en-US" altLang="zh-CN" sz="2000" kern="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-  </a:t>
            </a:r>
            <a:r>
              <a:rPr lang="ru-RU" altLang="zh-CN" sz="2000" kern="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разгрузка при постоянной температуре.</a:t>
            </a:r>
          </a:p>
        </p:txBody>
      </p:sp>
      <p:sp>
        <p:nvSpPr>
          <p:cNvPr id="10" name="Rectangle 21"/>
          <p:cNvSpPr>
            <a:spLocks noChangeArrowheads="1"/>
          </p:cNvSpPr>
          <p:nvPr/>
        </p:nvSpPr>
        <p:spPr bwMode="auto">
          <a:xfrm>
            <a:off x="2819400" y="93663"/>
            <a:ext cx="288476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ru-RU" altLang="zh-CN" sz="2800" kern="0" spc="-5" dirty="0">
                <a:solidFill>
                  <a:srgbClr val="2F5897"/>
                </a:solidFill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Сверхупругость</a:t>
            </a:r>
            <a:endParaRPr lang="ru-RU" sz="2800" kern="0" spc="-5" dirty="0">
              <a:solidFill>
                <a:srgbClr val="2F5897"/>
              </a:solidFill>
              <a:latin typeface="Comic Sans MS" panose="030F0702030302020204" pitchFamily="66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2" name="Rectangle 22"/>
          <p:cNvSpPr>
            <a:spLocks noChangeArrowheads="1"/>
          </p:cNvSpPr>
          <p:nvPr/>
        </p:nvSpPr>
        <p:spPr bwMode="auto">
          <a:xfrm>
            <a:off x="5704163" y="1098882"/>
            <a:ext cx="3316013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eaLnBrk="1" hangingPunct="1">
              <a:buFontTx/>
              <a:buChar char="•"/>
              <a:defRPr/>
            </a:pPr>
            <a:r>
              <a:rPr lang="ru-RU" altLang="zh-CN" sz="2000" i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000" kern="0" spc="-5" dirty="0"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В конце цикла нагрузки-разгрузки    остаточной деформации нет</a:t>
            </a:r>
            <a:r>
              <a:rPr lang="ru-RU" altLang="zh-CN" sz="2000" kern="0" spc="-5" dirty="0" smtClean="0"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;</a:t>
            </a:r>
          </a:p>
          <a:p>
            <a:pPr algn="just" eaLnBrk="1" hangingPunct="1">
              <a:buFontTx/>
              <a:buChar char="•"/>
              <a:defRPr/>
            </a:pPr>
            <a:endParaRPr lang="ru-RU" altLang="zh-CN" sz="2000" kern="0" spc="-5" dirty="0">
              <a:latin typeface="Comic Sans MS" panose="030F0702030302020204" pitchFamily="66" charset="0"/>
              <a:ea typeface="+mj-ea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Char char="•"/>
              <a:defRPr/>
            </a:pPr>
            <a:r>
              <a:rPr lang="ru-RU" altLang="zh-CN" sz="2000" kern="0" spc="-5" dirty="0"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 путь напряжение-деформация замкнут гистерезисной петлей</a:t>
            </a:r>
            <a:r>
              <a:rPr lang="ru-RU" altLang="zh-CN" sz="2000" kern="0" spc="-5" dirty="0" smtClean="0"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;</a:t>
            </a:r>
          </a:p>
          <a:p>
            <a:pPr algn="just" eaLnBrk="1" hangingPunct="1">
              <a:buFontTx/>
              <a:buChar char="•"/>
              <a:defRPr/>
            </a:pPr>
            <a:endParaRPr lang="ru-RU" altLang="zh-CN" sz="2000" kern="0" spc="-5" dirty="0">
              <a:latin typeface="Comic Sans MS" panose="030F0702030302020204" pitchFamily="66" charset="0"/>
              <a:ea typeface="+mj-ea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Char char="•"/>
              <a:defRPr/>
            </a:pPr>
            <a:r>
              <a:rPr lang="ru-RU" altLang="zh-CN" sz="2000" kern="0" spc="-5" dirty="0"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 образец в </a:t>
            </a:r>
            <a:r>
              <a:rPr lang="ru-RU" altLang="zh-CN" sz="2000" kern="0" spc="-5" dirty="0" err="1"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аустенитной</a:t>
            </a:r>
            <a:r>
              <a:rPr lang="ru-RU" altLang="zh-CN" sz="2000" kern="0" spc="-5" dirty="0"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 фазе. </a:t>
            </a:r>
            <a:endParaRPr lang="ru-RU" altLang="ru-RU" sz="2000" kern="0" spc="-5" dirty="0">
              <a:latin typeface="Comic Sans MS" panose="030F0702030302020204" pitchFamily="66" charset="0"/>
              <a:ea typeface="+mj-ea"/>
              <a:cs typeface="Times New Roman" panose="02020603050405020304" pitchFamily="18" charset="0"/>
            </a:endParaRPr>
          </a:p>
          <a:p>
            <a:pPr eaLnBrk="1" hangingPunct="1">
              <a:buFontTx/>
              <a:buChar char="•"/>
              <a:defRPr/>
            </a:pPr>
            <a:endParaRPr lang="ru-RU" altLang="zh-CN" sz="2000" i="1" dirty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2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3180" y="914400"/>
            <a:ext cx="5630983" cy="4637572"/>
          </a:xfrm>
          <a:prstGeom prst="rect">
            <a:avLst/>
          </a:prstGeo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439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1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288" y="-723"/>
            <a:ext cx="1042712" cy="915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06913" y="1306357"/>
            <a:ext cx="4513263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endParaRPr lang="ru-RU" alt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imSun" panose="02010600030101010101" pitchFamily="2" charset="-122"/>
                <a:cs typeface="Times New Roman" panose="02020603050405020304" pitchFamily="18" charset="0"/>
              </a:rPr>
              <a:t>  	</a:t>
            </a:r>
          </a:p>
        </p:txBody>
      </p:sp>
      <p:sp>
        <p:nvSpPr>
          <p:cNvPr id="10" name="Rectangle 21"/>
          <p:cNvSpPr>
            <a:spLocks noChangeArrowheads="1"/>
          </p:cNvSpPr>
          <p:nvPr/>
        </p:nvSpPr>
        <p:spPr bwMode="auto">
          <a:xfrm>
            <a:off x="1587304" y="163753"/>
            <a:ext cx="523188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zh-CN" sz="2800" kern="0" spc="-5" dirty="0" err="1" smtClean="0">
                <a:solidFill>
                  <a:srgbClr val="2F5897"/>
                </a:solidFill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Сверхупругость</a:t>
            </a:r>
            <a:r>
              <a:rPr lang="ru-RU" altLang="zh-CN" sz="2800" kern="0" spc="-5" dirty="0" smtClean="0">
                <a:solidFill>
                  <a:srgbClr val="2F5897"/>
                </a:solidFill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  применение</a:t>
            </a:r>
            <a:endParaRPr lang="ru-RU" sz="2800" kern="0" spc="-5" dirty="0">
              <a:solidFill>
                <a:srgbClr val="2F5897"/>
              </a:solidFill>
              <a:latin typeface="Comic Sans MS" panose="030F0702030302020204" pitchFamily="66" charset="0"/>
              <a:ea typeface="+mj-ea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ru-RU" sz="2800" kern="0" spc="-5" dirty="0">
              <a:solidFill>
                <a:srgbClr val="2F5897"/>
              </a:solidFill>
              <a:latin typeface="Comic Sans MS" panose="030F0702030302020204" pitchFamily="66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44" b="89503" l="2149" r="98711">
                        <a14:foregroundMark x1="77650" y1="46961" x2="77650" y2="46961"/>
                        <a14:foregroundMark x1="69914" y1="43370" x2="69914" y2="43370"/>
                      </a14:backgroundRemoval>
                    </a14:imgEffect>
                  </a14:imgLayer>
                </a14:imgProps>
              </a:ext>
            </a:extLst>
          </a:blip>
          <a:srcRect r="51959"/>
          <a:stretch/>
        </p:blipFill>
        <p:spPr>
          <a:xfrm>
            <a:off x="977876" y="2751517"/>
            <a:ext cx="3381821" cy="3650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ectangle 21"/>
          <p:cNvSpPr>
            <a:spLocks noChangeArrowheads="1"/>
          </p:cNvSpPr>
          <p:nvPr/>
        </p:nvSpPr>
        <p:spPr bwMode="auto">
          <a:xfrm>
            <a:off x="429812" y="978397"/>
            <a:ext cx="815420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lang="ru-RU" altLang="ru-RU" sz="2400" b="1" kern="0" spc="-5" dirty="0"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Эффект </a:t>
            </a:r>
            <a:r>
              <a:rPr lang="ru-RU" altLang="ru-RU" sz="2400" b="1" kern="0" spc="-5" dirty="0" err="1"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сверхупругости</a:t>
            </a:r>
            <a:r>
              <a:rPr lang="ru-RU" altLang="ru-RU" sz="2400" b="1" kern="0" spc="-5" dirty="0"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  </a:t>
            </a:r>
            <a:r>
              <a:rPr lang="ru-RU" altLang="ru-RU" sz="2400" kern="0" spc="-5" dirty="0"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можно наблюдать с оправой очков из  никелида титана. </a:t>
            </a:r>
            <a:r>
              <a:rPr lang="ru-RU" altLang="zh-CN" sz="2400" kern="0" spc="-5" dirty="0" smtClean="0"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Оправа </a:t>
            </a:r>
            <a:r>
              <a:rPr lang="ru-RU" altLang="zh-CN" sz="2400" kern="0" spc="-5" dirty="0">
                <a:latin typeface="Comic Sans MS" panose="030F0702030302020204" pitchFamily="66" charset="0"/>
                <a:ea typeface="+mj-ea"/>
                <a:cs typeface="Times New Roman" panose="02020603050405020304" pitchFamily="18" charset="0"/>
              </a:rPr>
              <a:t>очков выполнена из сплава с памятью формы – материал находится в аустенитном состоянии.</a:t>
            </a:r>
            <a:endParaRPr lang="ru-RU" sz="2400" kern="0" spc="-5" dirty="0">
              <a:latin typeface="Comic Sans MS" panose="030F0702030302020204" pitchFamily="66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/>
          <a:srcRect l="51854" r="4359" b="10709"/>
          <a:stretch/>
        </p:blipFill>
        <p:spPr>
          <a:xfrm>
            <a:off x="5087144" y="2374524"/>
            <a:ext cx="3352800" cy="376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90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7400" y="294142"/>
            <a:ext cx="5638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Нитинол</a:t>
            </a:r>
            <a:r>
              <a:rPr lang="ru-RU" sz="2400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- "металлические мышцы".</a:t>
            </a:r>
            <a:endParaRPr lang="ru-RU" sz="2400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81000" y="988925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Сплав </a:t>
            </a:r>
            <a:r>
              <a:rPr lang="ru-RU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обладает свойством памяти формы. Если деталь сложной формы подвергнуть нагреву до красного каления (около 400 °C, то она запомнит эту форму. 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684"/>
          <a:stretch/>
        </p:blipFill>
        <p:spPr bwMode="auto">
          <a:xfrm>
            <a:off x="4953000" y="2135478"/>
            <a:ext cx="3886200" cy="4262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1000" y="2558585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После остывания до комнатной температуры деталь можно деформировать, но при нагреве выше 40 °C она восстановит первоначальную форму. </a:t>
            </a:r>
            <a:r>
              <a:rPr lang="ru-RU" sz="2400" dirty="0" err="1">
                <a:latin typeface="Comic Sans MS" panose="030F0702030302020204" pitchFamily="66" charset="0"/>
                <a:cs typeface="Times New Roman" panose="02020603050405020304" pitchFamily="18" charset="0"/>
              </a:rPr>
              <a:t>Нитинол</a:t>
            </a:r>
            <a:r>
              <a:rPr lang="ru-RU" sz="2400" dirty="0">
                <a:latin typeface="Comic Sans MS" panose="030F0702030302020204" pitchFamily="66" charset="0"/>
                <a:cs typeface="Times New Roman" panose="02020603050405020304" pitchFamily="18" charset="0"/>
              </a:rPr>
              <a:t> еще называют "металлическими мышцами".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5255" y="-18738"/>
            <a:ext cx="1042506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7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407643"/>
            <a:ext cx="2718658" cy="1740690"/>
          </a:xfrm>
          <a:prstGeom prst="rect">
            <a:avLst/>
          </a:prstGeom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" t="16816" r="3847" b="15592"/>
          <a:stretch/>
        </p:blipFill>
        <p:spPr bwMode="auto">
          <a:xfrm>
            <a:off x="2981707" y="4968884"/>
            <a:ext cx="2362201" cy="17526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12" descr="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288" y="-723"/>
            <a:ext cx="1042712" cy="915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06913" y="1306357"/>
            <a:ext cx="4513263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endParaRPr lang="ru-RU" alt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imSun" panose="02010600030101010101" pitchFamily="2" charset="-122"/>
                <a:cs typeface="Times New Roman" panose="02020603050405020304" pitchFamily="18" charset="0"/>
              </a:rPr>
              <a:t>  	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89337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Применение СПФ</a:t>
            </a:r>
            <a:endParaRPr lang="ru-RU" sz="2800" dirty="0">
              <a:solidFill>
                <a:schemeClr val="accent1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1000" y="750620"/>
            <a:ext cx="6180463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Космическая и авиационная отрасли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антенны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для искусственных спутников;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плотные соединения (муфты), работающие в вакууме при низких температурах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Соединения авиационных элементов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ru-RU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Системы безопасности: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предохранители;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тепловые датчики пожарной сигнализации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Нефтедобывающая отрасль 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автоматизированное управление);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79308" y="720178"/>
            <a:ext cx="2840868" cy="4188510"/>
          </a:xfrm>
          <a:prstGeom prst="rect">
            <a:avLst/>
          </a:prstGeom>
          <a:noFill/>
          <a:ln>
            <a:noFill/>
          </a:ln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5" b="10346"/>
          <a:stretch/>
        </p:blipFill>
        <p:spPr bwMode="auto">
          <a:xfrm>
            <a:off x="5994656" y="4796960"/>
            <a:ext cx="2627988" cy="1981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9308" y="2600166"/>
            <a:ext cx="3542083" cy="226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80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1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288" y="-723"/>
            <a:ext cx="1042712" cy="915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06913" y="1306357"/>
            <a:ext cx="4513263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endParaRPr lang="ru-RU" alt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imSun" panose="02010600030101010101" pitchFamily="2" charset="-122"/>
                <a:cs typeface="Times New Roman" panose="02020603050405020304" pitchFamily="18" charset="0"/>
              </a:rPr>
              <a:t>  	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116632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Применение СПФ</a:t>
            </a:r>
            <a:endParaRPr lang="ru-RU" sz="2800" dirty="0">
              <a:solidFill>
                <a:schemeClr val="accent1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73956" y="772807"/>
            <a:ext cx="633644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Автоматическое открывание рам для теплиц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Автомобильная отрасль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датчик температуры охлаждающей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    жидкости;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включение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противотуманок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Ювелирные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украшения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83" y="1297613"/>
            <a:ext cx="3791230" cy="21230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081" y="1447950"/>
            <a:ext cx="2765564" cy="2074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064" y="3672188"/>
            <a:ext cx="2545580" cy="29329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73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1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288" y="-723"/>
            <a:ext cx="1042712" cy="915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06913" y="1306357"/>
            <a:ext cx="4513263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endParaRPr lang="ru-RU" alt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ru-RU" alt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SimSun" panose="02010600030101010101" pitchFamily="2" charset="-122"/>
                <a:cs typeface="Times New Roman" panose="02020603050405020304" pitchFamily="18" charset="0"/>
              </a:rPr>
              <a:t>  	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116632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Применение СПФ</a:t>
            </a:r>
            <a:endParaRPr lang="ru-RU" sz="2800" dirty="0">
              <a:solidFill>
                <a:schemeClr val="accent1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4465" y="767748"/>
            <a:ext cx="806489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В медицине 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С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помощью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нитиноловых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 фиксаторов соединяются и выпрямляются сломанные части костей.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Нитиноловая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 спираль способна восстановить сечение поврежденного сосуда в организме человека.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75714" y="4121279"/>
            <a:ext cx="64725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В стоматологии. </a:t>
            </a:r>
          </a:p>
          <a:p>
            <a:pPr algn="just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ортодонтии открытие свойств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нитинола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 было настоящим прорывом. Ранее дуги для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брекетов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 делались из стали, и чтобы 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4" b="8996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940" y="1985198"/>
            <a:ext cx="3168352" cy="211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94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151348"/>
            <a:ext cx="3163844" cy="177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1" r="19386"/>
          <a:stretch/>
        </p:blipFill>
        <p:spPr bwMode="auto">
          <a:xfrm>
            <a:off x="6764470" y="3195431"/>
            <a:ext cx="2436442" cy="2553502"/>
          </a:xfrm>
          <a:prstGeom prst="rect">
            <a:avLst/>
          </a:prstGeom>
          <a:ln>
            <a:noFill/>
          </a:ln>
          <a:effectLst>
            <a:softEdge rad="2413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4465" y="5301774"/>
            <a:ext cx="84409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подкрутить их пациент должен был приходить к врачу каждую неделю, что вызывало страшную боль. Современные дуги в стоматологии делают из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нитиноловой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 проволоки</a:t>
            </a:r>
          </a:p>
        </p:txBody>
      </p:sp>
    </p:spTree>
    <p:extLst>
      <p:ext uri="{BB962C8B-B14F-4D97-AF65-F5344CB8AC3E}">
        <p14:creationId xmlns:p14="http://schemas.microsoft.com/office/powerpoint/2010/main" val="40262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" y="1447800"/>
            <a:ext cx="8763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https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://ru.wikipedia.org/wiki/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Эффект_памяти_формы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</a:p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https://ru.wikipedia.org/wiki/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Предел_текучести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</a:p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Лихачев В. А., Кузьмин С. Л.,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Каменцева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З. П. Эффект памяти формы. - Л.: Изд-во ЛГУ, 1987 (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http://www.pereplet.ru/obrazovanie/stsoros/288.html)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Изюмов Ю.А., Сыромятников В.Н. Фазовые переходы симметрия кристаллов — М.: Наука, 1984. — 245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c. (siromyatnikovfazovieperehodi1984.djvu)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http://msd.com.ua/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teoriya-svarochnyx-processov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/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polimo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https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://ru.wikipedia.org/wiki/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Термодинамическое_равновесие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https://ru.wikipedia.org/wiki/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Мартенситное_превращение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</a:p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http://mirznanii.com/a/320249/materialy-s-pamyatyu-fo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htt://uas.su/books/newmaterial/102/razdel102.php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http://skachate.ru/fizika/123615/index.html?page=3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75100" y="762000"/>
            <a:ext cx="45143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dirty="0" smtClean="0">
                <a:solidFill>
                  <a:srgbClr val="4F81BD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Источники информации:</a:t>
            </a:r>
            <a:endParaRPr lang="ru-RU" sz="2800" dirty="0">
              <a:solidFill>
                <a:srgbClr val="4F81BD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3176" y="-42704"/>
            <a:ext cx="1770824" cy="160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1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</TotalTime>
  <Words>785</Words>
  <Application>Microsoft Office PowerPoint</Application>
  <PresentationFormat>Экран (4:3)</PresentationFormat>
  <Paragraphs>158</Paragraphs>
  <Slides>19</Slides>
  <Notes>14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0" baseType="lpstr">
      <vt:lpstr>等线</vt:lpstr>
      <vt:lpstr>SimSun</vt:lpstr>
      <vt:lpstr>Wingdings</vt:lpstr>
      <vt:lpstr>Palatino Linotype</vt:lpstr>
      <vt:lpstr>SimSun</vt:lpstr>
      <vt:lpstr>Comic Sans MS</vt:lpstr>
      <vt:lpstr>Calibri</vt:lpstr>
      <vt:lpstr>Times New Roman</vt:lpstr>
      <vt:lpstr>Arial</vt:lpstr>
      <vt:lpstr>Tahoma</vt:lpstr>
      <vt:lpstr>Office Theme</vt:lpstr>
      <vt:lpstr>Презентация PowerPoint</vt:lpstr>
      <vt:lpstr>Введение</vt:lpstr>
      <vt:lpstr>Никелид титана (нитинол)</vt:lpstr>
      <vt:lpstr>Презентация PowerPoint</vt:lpstr>
      <vt:lpstr>Проявление эффекта памяти формы</vt:lpstr>
      <vt:lpstr>Проявление эффекта памяти формы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конструкционные материалы</dc:title>
  <dc:creator>Straik</dc:creator>
  <cp:lastModifiedBy>Пользователь</cp:lastModifiedBy>
  <cp:revision>50</cp:revision>
  <dcterms:created xsi:type="dcterms:W3CDTF">2021-05-22T01:51:51Z</dcterms:created>
  <dcterms:modified xsi:type="dcterms:W3CDTF">2021-05-28T04:32:38Z</dcterms:modified>
</cp:coreProperties>
</file>